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8" r:id="rId2"/>
    <p:sldId id="267" r:id="rId3"/>
    <p:sldId id="268" r:id="rId4"/>
    <p:sldId id="269" r:id="rId5"/>
    <p:sldId id="270" r:id="rId6"/>
    <p:sldId id="277" r:id="rId7"/>
    <p:sldId id="271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2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6ED4"/>
    <a:srgbClr val="7030A0"/>
    <a:srgbClr val="33C3B5"/>
    <a:srgbClr val="C89800"/>
    <a:srgbClr val="FF6565"/>
    <a:srgbClr val="B888DC"/>
    <a:srgbClr val="418BCF"/>
    <a:srgbClr val="8497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0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F7BCA-B920-4C39-9565-186A2E3AFC2B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A3F2B-9194-45E4-91BF-E61D379206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741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62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651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535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1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11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23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600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09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96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460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94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7E7C9-84F3-44A4-A0EB-11E328B75A68}" type="datetimeFigureOut">
              <a:rPr lang="ru-RU" smtClean="0"/>
              <a:t>14.11.2025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BEBEF-F361-43F7-8D61-70F1372027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040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0.wmf"/><Relationship Id="rId3" Type="http://schemas.openxmlformats.org/officeDocument/2006/relationships/image" Target="../media/image12.pn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18937" y="500947"/>
            <a:ext cx="5785725" cy="1714289"/>
          </a:xfrm>
        </p:spPr>
        <p:txBody>
          <a:bodyPr>
            <a:normAutofit fontScale="90000"/>
          </a:bodyPr>
          <a:lstStyle/>
          <a:p>
            <a:r>
              <a:rPr lang="kk-KZ" sz="2700" b="1" dirty="0">
                <a:latin typeface="Arial" pitchFamily="34" charset="0"/>
                <a:cs typeface="Arial" pitchFamily="34" charset="0"/>
              </a:rPr>
              <a:t>ӘЛ-ФАРАБИ АТЫНДАҒЫ ҚАЗАҚ ҰЛТТЫҚ УНИВЕРСИТЕТІ</a:t>
            </a: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/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ФИЗИКА-ТЕХНИКАЛЫҚ ФАКУЛЬТЕТІ</a:t>
            </a:r>
            <a:br>
              <a:rPr lang="kk-KZ" sz="2000" b="1" dirty="0">
                <a:latin typeface="Arial" pitchFamily="34" charset="0"/>
                <a:cs typeface="Arial" pitchFamily="34" charset="0"/>
              </a:rPr>
            </a:br>
            <a:r>
              <a:rPr lang="kk-KZ" sz="2000" b="1" dirty="0">
                <a:latin typeface="Arial" pitchFamily="34" charset="0"/>
                <a:cs typeface="Arial" pitchFamily="34" charset="0"/>
              </a:rPr>
              <a:t>ЖЫЛУ ФИЗИКАСЫ ЖӘНЕ ТЕХНИКАЛЫҚ ФИЗИКА КАФЕДРАСЫ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0860" y="2565017"/>
            <a:ext cx="9756841" cy="2869536"/>
          </a:xfrm>
        </p:spPr>
        <p:txBody>
          <a:bodyPr>
            <a:noAutofit/>
          </a:bodyPr>
          <a:lstStyle/>
          <a:p>
            <a:pPr algn="just"/>
            <a:r>
              <a:rPr lang="kk-KZ" sz="1800" b="1" dirty="0" smtClean="0">
                <a:latin typeface="Arial" pitchFamily="34" charset="0"/>
                <a:cs typeface="Arial" pitchFamily="34" charset="0"/>
              </a:rPr>
              <a:t>11. </a:t>
            </a:r>
            <a:r>
              <a:rPr lang="kk-KZ" sz="1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Инерциялық емес санақ жүйелері</a:t>
            </a:r>
            <a:endParaRPr lang="ru-RU" sz="1800" b="1" dirty="0"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.1. 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Ілгерілемелі қозғалған инерциялық емес санақ жүйелеріндегі инерция күштері.</a:t>
            </a:r>
          </a:p>
          <a:p>
            <a:pPr algn="l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2. Айналатын санақ жүйелерінде тыныштық қалыптағы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және қозғалған денеге әрекет ететін инерция күштері.</a:t>
            </a:r>
          </a:p>
          <a:p>
            <a:pPr algn="l">
              <a:lnSpc>
                <a:spcPct val="150000"/>
              </a:lnSpc>
            </a:pP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.3</a:t>
            </a:r>
            <a:r>
              <a:rPr lang="kk-KZ" sz="1800" dirty="0">
                <a:latin typeface="Arial" panose="020B0604020202020204" pitchFamily="34" charset="0"/>
                <a:cs typeface="Arial" panose="020B0604020202020204" pitchFamily="34" charset="0"/>
              </a:rPr>
              <a:t>. Жер бетінде инерция күштерінің көріністері. Инерциялық емес санақ жүйелеріндегі сақталу заңдары. </a:t>
            </a:r>
          </a:p>
          <a:p>
            <a:pPr marR="31750" algn="l" defTabSz="901700">
              <a:lnSpc>
                <a:spcPct val="150000"/>
              </a:lnSpc>
            </a:pPr>
            <a:r>
              <a:rPr lang="kk-KZ" sz="1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Picture 2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8082" y="189064"/>
            <a:ext cx="1142827" cy="1169029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A00186-77EF-47F6-A8A3-6B99D7BB1FAD}"/>
              </a:ext>
            </a:extLst>
          </p:cNvPr>
          <p:cNvSpPr txBox="1"/>
          <p:nvPr/>
        </p:nvSpPr>
        <p:spPr>
          <a:xfrm>
            <a:off x="7103981" y="5516960"/>
            <a:ext cx="4071436" cy="4000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Arial" pitchFamily="34" charset="0"/>
                <a:cs typeface="Arial" pitchFamily="34" charset="0"/>
              </a:rPr>
              <a:t>Дәріскер</a:t>
            </a:r>
            <a:r>
              <a:rPr lang="kk-KZ" sz="2000" dirty="0">
                <a:latin typeface="Arial" pitchFamily="34" charset="0"/>
                <a:cs typeface="Arial" pitchFamily="34" charset="0"/>
              </a:rPr>
              <a:t>: Исатаев М.С.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124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CE812F14-0666-4702-A9BF-4ED3D54B2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6804" y="1054992"/>
            <a:ext cx="3383195" cy="540327"/>
          </a:xfrm>
        </p:spPr>
        <p:txBody>
          <a:bodyPr tIns="180000" anchor="t" anchorCtr="0">
            <a:noAutofit/>
          </a:bodyPr>
          <a:lstStyle/>
          <a:p>
            <a:pPr>
              <a:lnSpc>
                <a:spcPct val="100000"/>
              </a:lnSpc>
            </a:pPr>
            <a:r>
              <a:rPr lang="kk-KZ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Санақ жүйелерінің түрлері</a:t>
            </a:r>
            <a:endParaRPr lang="en-US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ÐÐ¸ÐºÐ¾Ð»Ð°Ð¹ ÐÐ¾Ð¿ÐµÑÐ½Ð¸Ðº">
            <a:extLst>
              <a:ext uri="{FF2B5EF4-FFF2-40B4-BE49-F238E27FC236}">
                <a16:creationId xmlns:a16="http://schemas.microsoft.com/office/drawing/2014/main" xmlns="" id="{C142FBC5-91D3-47B2-A739-140E32644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82" y="1798119"/>
            <a:ext cx="1553339" cy="1992014"/>
          </a:xfrm>
          <a:prstGeom prst="rect">
            <a:avLst/>
          </a:prstGeom>
          <a:noFill/>
        </p:spPr>
      </p:pic>
      <p:pic>
        <p:nvPicPr>
          <p:cNvPr id="3074" name="Picture 2" descr="ÐÐÐÐÐÐ Ð¦ÐÐÐÐ¬ÐÐ«Ð Ð¡ÐÐ¡Ð¢ÐÐÐ« ÐÐ¢Ð¡Ð§ÐÐ¢Ð">
            <a:extLst>
              <a:ext uri="{FF2B5EF4-FFF2-40B4-BE49-F238E27FC236}">
                <a16:creationId xmlns:a16="http://schemas.microsoft.com/office/drawing/2014/main" xmlns="" id="{FC9D7167-4FEE-49C0-B3AB-A47F867A5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1918" y="5063848"/>
            <a:ext cx="2600247" cy="1284584"/>
          </a:xfrm>
          <a:prstGeom prst="rect">
            <a:avLst/>
          </a:prstGeom>
          <a:noFill/>
        </p:spPr>
      </p:pic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9E86CFEE-182B-4105-9D96-974AE6AAC3C9}"/>
              </a:ext>
            </a:extLst>
          </p:cNvPr>
          <p:cNvSpPr/>
          <p:nvPr/>
        </p:nvSpPr>
        <p:spPr>
          <a:xfrm>
            <a:off x="802446" y="4064950"/>
            <a:ext cx="2166679" cy="4796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Инерциялық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7D8D9B46-7C97-4123-98F7-E18962417393}"/>
              </a:ext>
            </a:extLst>
          </p:cNvPr>
          <p:cNvSpPr/>
          <p:nvPr/>
        </p:nvSpPr>
        <p:spPr>
          <a:xfrm>
            <a:off x="3964994" y="4064950"/>
            <a:ext cx="2287760" cy="4796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Инерциялық емес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779" y="4695883"/>
            <a:ext cx="3107096" cy="1652549"/>
          </a:xfrm>
          <a:prstGeom prst="rect">
            <a:avLst/>
          </a:prstGeom>
        </p:spPr>
      </p:pic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xmlns="" id="{7D8D9B46-7C97-4123-98F7-E18962417393}"/>
              </a:ext>
            </a:extLst>
          </p:cNvPr>
          <p:cNvSpPr/>
          <p:nvPr/>
        </p:nvSpPr>
        <p:spPr>
          <a:xfrm>
            <a:off x="2563609" y="1844435"/>
            <a:ext cx="3758556" cy="194569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Жермен байланысқан санақ жүйелерін тек жуық түрде ғана, яғни, белгілі бір дәлдікпен ғана инерциялық деп қарастыруға болады</a:t>
            </a:r>
            <a:r>
              <a:rPr lang="kk-KZ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585851" y="3604375"/>
            <a:ext cx="83708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wikipedia.org.</a:t>
            </a:r>
            <a:r>
              <a:rPr lang="ru-RU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ru-RU" sz="8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86370" y="6346561"/>
            <a:ext cx="9525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school10-mgn.ru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300249" y="6346561"/>
            <a:ext cx="9525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school10-mgn.ru</a:t>
            </a:r>
          </a:p>
        </p:txBody>
      </p:sp>
    </p:spTree>
    <p:extLst>
      <p:ext uri="{BB962C8B-B14F-4D97-AF65-F5344CB8AC3E}">
        <p14:creationId xmlns:p14="http://schemas.microsoft.com/office/powerpoint/2010/main" val="852820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ÐÑÐ±Ð¸ÑÐ° ÐÐµÐ¼Ð»Ð¸ Ð²Ð¾ÐºÑÑÐ³ Ð¡Ð¾Ð»Ð½ÑÐ°: ÑÑÐ°ÐµÐºÑÐ¾ÑÐ¸Ñ, Ð´Ð»Ð¸Ð½Ð°, ÑÐ°Ð´Ð¸ÑÑ Ð¸ ÑÐºÐ¾ÑÐ¾ÑÑÑ Ð²ÑÐ°ÑÐµÐ½Ð¸Ñ |  ÐÑÐ¸ÑÐ¾Ð´Ð° ÐÐ¸ÑÐ°">
            <a:extLst>
              <a:ext uri="{FF2B5EF4-FFF2-40B4-BE49-F238E27FC236}">
                <a16:creationId xmlns:a16="http://schemas.microsoft.com/office/drawing/2014/main" xmlns="" id="{12048CE7-DBAC-4127-880C-CA69C7D057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008" y="2094733"/>
            <a:ext cx="4214286" cy="2134367"/>
          </a:xfrm>
          <a:prstGeom prst="rect">
            <a:avLst/>
          </a:prstGeom>
          <a:noFill/>
        </p:spPr>
      </p:pic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632B1A51-06B5-4D93-B854-0339C7138829}"/>
              </a:ext>
            </a:extLst>
          </p:cNvPr>
          <p:cNvSpPr/>
          <p:nvPr/>
        </p:nvSpPr>
        <p:spPr>
          <a:xfrm>
            <a:off x="285642" y="5434548"/>
            <a:ext cx="5671022" cy="660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Ньютон механикасы инерциялық емес санақ жүйелерінде дұрыс бола ма?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0840423E-B462-4AD2-90F6-C8FA2DEC1E7C}"/>
              </a:ext>
            </a:extLst>
          </p:cNvPr>
          <p:cNvSpPr/>
          <p:nvPr/>
        </p:nvSpPr>
        <p:spPr>
          <a:xfrm>
            <a:off x="285642" y="4509483"/>
            <a:ext cx="5671021" cy="6602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Санақ жүйесінің инерциялық еместігін қалай ескеру</a:t>
            </a:r>
            <a:r>
              <a:rPr lang="kk-KZ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ге болады</a:t>
            </a:r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17997" y="4029246"/>
            <a:ext cx="60785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 smtClean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gifer.com</a:t>
            </a:r>
            <a:endParaRPr lang="en-US" sz="800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0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E1A9493-584A-40EA-9F6F-9078E8BB498F}"/>
              </a:ext>
            </a:extLst>
          </p:cNvPr>
          <p:cNvSpPr txBox="1"/>
          <p:nvPr/>
        </p:nvSpPr>
        <p:spPr>
          <a:xfrm>
            <a:off x="2007012" y="1035818"/>
            <a:ext cx="304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Инерция күштері</a:t>
            </a:r>
            <a:endParaRPr lang="kk-KZ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xmlns="" id="{A4AE6020-BB5A-4601-8033-AA461A881AB4}"/>
              </a:ext>
            </a:extLst>
          </p:cNvPr>
          <p:cNvPicPr/>
          <p:nvPr/>
        </p:nvPicPr>
        <p:blipFill>
          <a:blip r:embed="rId3" cstate="print"/>
          <a:srcRect l="41280" t="31674" r="30474" b="23236"/>
          <a:stretch>
            <a:fillRect/>
          </a:stretch>
        </p:blipFill>
        <p:spPr bwMode="auto">
          <a:xfrm>
            <a:off x="914400" y="1479327"/>
            <a:ext cx="4299818" cy="34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9D3CFCF-448A-4511-B55F-7A4A5ADD07AD}"/>
              </a:ext>
            </a:extLst>
          </p:cNvPr>
          <p:cNvSpPr txBox="1"/>
          <p:nvPr/>
        </p:nvSpPr>
        <p:spPr>
          <a:xfrm>
            <a:off x="1860778" y="4760546"/>
            <a:ext cx="240890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1750" indent="450215" algn="just"/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(11.1 – сурет)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619CAA48-37B9-4369-8072-98E57CB088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419537"/>
              </p:ext>
            </p:extLst>
          </p:nvPr>
        </p:nvGraphicFramePr>
        <p:xfrm>
          <a:off x="8863041" y="2080497"/>
          <a:ext cx="5905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4" imgW="469800" imgH="457200" progId="Equation.DSMT4">
                  <p:embed/>
                </p:oleObj>
              </mc:Choice>
              <mc:Fallback>
                <p:oleObj name="Equation" r:id="rId4" imgW="469800" imgH="457200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:a16="http://schemas.microsoft.com/office/drawing/2014/main" xmlns="" id="{619CAA48-37B9-4369-8072-98E57CB088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41" y="2080497"/>
                        <a:ext cx="590550" cy="571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4F1DA84D-32F8-4D36-A73C-A3D80AB981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1953660"/>
              </p:ext>
            </p:extLst>
          </p:nvPr>
        </p:nvGraphicFramePr>
        <p:xfrm>
          <a:off x="8863041" y="2788506"/>
          <a:ext cx="976918" cy="5527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6" imgW="812447" imgH="457002" progId="Equation.DSMT4">
                  <p:embed/>
                </p:oleObj>
              </mc:Choice>
              <mc:Fallback>
                <p:oleObj name="Equation" r:id="rId6" imgW="812447" imgH="457002" progId="Equation.DSMT4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xmlns="" id="{4F1DA84D-32F8-4D36-A73C-A3D80AB981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41" y="2788506"/>
                        <a:ext cx="976918" cy="5527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1BF86CBE-FB1B-449E-9F64-AA0B5E094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2916079"/>
              </p:ext>
            </p:extLst>
          </p:nvPr>
        </p:nvGraphicFramePr>
        <p:xfrm>
          <a:off x="8863041" y="3746335"/>
          <a:ext cx="9540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8" imgW="660240" imgH="228600" progId="Equation.DSMT4">
                  <p:embed/>
                </p:oleObj>
              </mc:Choice>
              <mc:Fallback>
                <p:oleObj name="Equation" r:id="rId8" imgW="66024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3041" y="3746335"/>
                        <a:ext cx="954088" cy="3349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18060994-BD0E-4198-B69E-0CC974EF66A0}"/>
              </a:ext>
            </a:extLst>
          </p:cNvPr>
          <p:cNvSpPr/>
          <p:nvPr/>
        </p:nvSpPr>
        <p:spPr>
          <a:xfrm>
            <a:off x="290021" y="5477684"/>
            <a:ext cx="6000833" cy="77028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31750" algn="just"/>
            <a:r>
              <a:rPr lang="kk-KZ" sz="16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Дененің инерциялық емес жүйедегі қозғалысын бейнелеу үшін белгілі түзету енгізілген Ньютонның екінші заңын қолдануға болады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CFB6A65-AC83-4ABB-A0B9-3FFD3ACAC5DE}"/>
              </a:ext>
            </a:extLst>
          </p:cNvPr>
          <p:cNvSpPr txBox="1"/>
          <p:nvPr/>
        </p:nvSpPr>
        <p:spPr>
          <a:xfrm>
            <a:off x="7284677" y="2914607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(11.2)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C60F3A9-A6E7-4723-9626-DD874BE1B97F}"/>
              </a:ext>
            </a:extLst>
          </p:cNvPr>
          <p:cNvSpPr txBox="1"/>
          <p:nvPr/>
        </p:nvSpPr>
        <p:spPr>
          <a:xfrm>
            <a:off x="7284679" y="3711965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(11.3)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38BE47C2-411A-45D0-A3EF-FE0F4B09D1CF}"/>
              </a:ext>
            </a:extLst>
          </p:cNvPr>
          <p:cNvSpPr txBox="1"/>
          <p:nvPr/>
        </p:nvSpPr>
        <p:spPr>
          <a:xfrm>
            <a:off x="10363355" y="2100064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(11.4)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DD7D5A1-4185-495C-8B46-B886BE9CE81F}"/>
              </a:ext>
            </a:extLst>
          </p:cNvPr>
          <p:cNvSpPr txBox="1"/>
          <p:nvPr/>
        </p:nvSpPr>
        <p:spPr>
          <a:xfrm>
            <a:off x="10363355" y="2914607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(11.5)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91F5FC5-0857-48BF-9CEF-3FBD6F4B30E6}"/>
              </a:ext>
            </a:extLst>
          </p:cNvPr>
          <p:cNvSpPr txBox="1"/>
          <p:nvPr/>
        </p:nvSpPr>
        <p:spPr>
          <a:xfrm>
            <a:off x="10459221" y="3729150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(11.6)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8BE47C2-411A-45D0-A3EF-FE0F4B09D1CF}"/>
              </a:ext>
            </a:extLst>
          </p:cNvPr>
          <p:cNvSpPr txBox="1"/>
          <p:nvPr/>
        </p:nvSpPr>
        <p:spPr>
          <a:xfrm>
            <a:off x="7284678" y="2202350"/>
            <a:ext cx="8750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(11.1)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xmlns="" id="{1BF86CBE-FB1B-449E-9F64-AA0B5E094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476571"/>
              </p:ext>
            </p:extLst>
          </p:nvPr>
        </p:nvGraphicFramePr>
        <p:xfrm>
          <a:off x="5914691" y="3729150"/>
          <a:ext cx="8985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10" imgW="622080" imgH="228600" progId="Equation.DSMT4">
                  <p:embed/>
                </p:oleObj>
              </mc:Choice>
              <mc:Fallback>
                <p:oleObj name="Equation" r:id="rId10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4691" y="3729150"/>
                        <a:ext cx="898525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>
            <a:extLst>
              <a:ext uri="{FF2B5EF4-FFF2-40B4-BE49-F238E27FC236}">
                <a16:creationId xmlns:a16="http://schemas.microsoft.com/office/drawing/2014/main" xmlns="" id="{1BF86CBE-FB1B-449E-9F64-AA0B5E094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348228"/>
              </p:ext>
            </p:extLst>
          </p:nvPr>
        </p:nvGraphicFramePr>
        <p:xfrm>
          <a:off x="5867573" y="2933659"/>
          <a:ext cx="8985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12" imgW="622080" imgH="228600" progId="Equation.DSMT4">
                  <p:embed/>
                </p:oleObj>
              </mc:Choice>
              <mc:Fallback>
                <p:oleObj name="Equation" r:id="rId12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573" y="2933659"/>
                        <a:ext cx="898525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xmlns="" id="{1BF86CBE-FB1B-449E-9F64-AA0B5E094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475000"/>
              </p:ext>
            </p:extLst>
          </p:nvPr>
        </p:nvGraphicFramePr>
        <p:xfrm>
          <a:off x="5867572" y="2198765"/>
          <a:ext cx="8985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14" imgW="622080" imgH="228600" progId="Equation.DSMT4">
                  <p:embed/>
                </p:oleObj>
              </mc:Choice>
              <mc:Fallback>
                <p:oleObj name="Equation" r:id="rId14" imgW="6220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572" y="2198765"/>
                        <a:ext cx="898525" cy="334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959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50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10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50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50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5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 animBg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F26FACA-1691-4981-B754-7235B9A8121F}"/>
              </a:ext>
            </a:extLst>
          </p:cNvPr>
          <p:cNvSpPr txBox="1"/>
          <p:nvPr/>
        </p:nvSpPr>
        <p:spPr>
          <a:xfrm>
            <a:off x="551248" y="135072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Ілгерілемелі қозғалған инерциялық емес санақ жүйелеріндегі инерция күштері</a:t>
            </a:r>
            <a:endParaRPr lang="kk-KZ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xmlns="" id="{6240EA0F-AD6C-4AE7-9D31-A4A9E9250D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648340"/>
              </p:ext>
            </p:extLst>
          </p:nvPr>
        </p:nvGraphicFramePr>
        <p:xfrm>
          <a:off x="1036168" y="2264894"/>
          <a:ext cx="1022449" cy="578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r:id="rId3" imgW="812447" imgH="457002" progId="Equation.DSMT4">
                  <p:embed/>
                </p:oleObj>
              </mc:Choice>
              <mc:Fallback>
                <p:oleObj r:id="rId3" imgW="812447" imgH="457002" progId="Equation.DSMT4">
                  <p:embed/>
                  <p:pic>
                    <p:nvPicPr>
                      <p:cNvPr id="3" name="Объект 2">
                        <a:extLst>
                          <a:ext uri="{FF2B5EF4-FFF2-40B4-BE49-F238E27FC236}">
                            <a16:creationId xmlns:a16="http://schemas.microsoft.com/office/drawing/2014/main" xmlns="" id="{6240EA0F-AD6C-4AE7-9D31-A4A9E9250D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168" y="2264894"/>
                        <a:ext cx="1022449" cy="5785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FABF283-02E5-4FCC-A044-367E2FB425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357952"/>
              </p:ext>
            </p:extLst>
          </p:nvPr>
        </p:nvGraphicFramePr>
        <p:xfrm>
          <a:off x="1003300" y="5538788"/>
          <a:ext cx="14763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5" imgW="1168200" imgH="266400" progId="Equation.DSMT4">
                  <p:embed/>
                </p:oleObj>
              </mc:Choice>
              <mc:Fallback>
                <p:oleObj name="Equation" r:id="rId5" imgW="116820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538788"/>
                        <a:ext cx="1476375" cy="3365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721BD57-690A-4177-B54A-962570958B2C}"/>
              </a:ext>
            </a:extLst>
          </p:cNvPr>
          <p:cNvSpPr txBox="1"/>
          <p:nvPr/>
        </p:nvSpPr>
        <p:spPr>
          <a:xfrm>
            <a:off x="1786710" y="5135115"/>
            <a:ext cx="13765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(11.2-сурет) 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449E9C1-44B7-4038-8642-C2FB4C3CD399}"/>
              </a:ext>
            </a:extLst>
          </p:cNvPr>
          <p:cNvSpPr txBox="1"/>
          <p:nvPr/>
        </p:nvSpPr>
        <p:spPr>
          <a:xfrm>
            <a:off x="4527232" y="2350763"/>
            <a:ext cx="137651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(11.7) 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52961CF-3C15-42AD-8275-B660C7379855}"/>
              </a:ext>
            </a:extLst>
          </p:cNvPr>
          <p:cNvSpPr txBox="1"/>
          <p:nvPr/>
        </p:nvSpPr>
        <p:spPr>
          <a:xfrm>
            <a:off x="4527232" y="5537534"/>
            <a:ext cx="765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(11.8) </a:t>
            </a:r>
            <a:endParaRPr lang="kk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" name="Группа 294">
            <a:extLst>
              <a:ext uri="{FF2B5EF4-FFF2-40B4-BE49-F238E27FC236}">
                <a16:creationId xmlns:a16="http://schemas.microsoft.com/office/drawing/2014/main" xmlns="" id="{39EA72E2-CAF9-4635-951F-780395294099}"/>
              </a:ext>
            </a:extLst>
          </p:cNvPr>
          <p:cNvGrpSpPr>
            <a:grpSpLocks/>
          </p:cNvGrpSpPr>
          <p:nvPr/>
        </p:nvGrpSpPr>
        <p:grpSpPr bwMode="auto">
          <a:xfrm>
            <a:off x="821710" y="2843411"/>
            <a:ext cx="3394690" cy="2414389"/>
            <a:chOff x="0" y="0"/>
            <a:chExt cx="2618" cy="2027"/>
          </a:xfrm>
        </p:grpSpPr>
        <p:sp>
          <p:nvSpPr>
            <p:cNvPr id="12" name="Line 3">
              <a:extLst>
                <a:ext uri="{FF2B5EF4-FFF2-40B4-BE49-F238E27FC236}">
                  <a16:creationId xmlns:a16="http://schemas.microsoft.com/office/drawing/2014/main" xmlns="" id="{D8A9F746-276E-46D2-962B-7D9E9E0410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1673"/>
              <a:ext cx="261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3" name="Oval 4">
              <a:extLst>
                <a:ext uri="{FF2B5EF4-FFF2-40B4-BE49-F238E27FC236}">
                  <a16:creationId xmlns:a16="http://schemas.microsoft.com/office/drawing/2014/main" xmlns="" id="{31BC90FC-BAB3-45B4-987A-99DB69DCE7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0" y="1369"/>
              <a:ext cx="306" cy="30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4" name="Oval 5">
              <a:extLst>
                <a:ext uri="{FF2B5EF4-FFF2-40B4-BE49-F238E27FC236}">
                  <a16:creationId xmlns:a16="http://schemas.microsoft.com/office/drawing/2014/main" xmlns="" id="{C1920BFA-93CE-4308-86EA-7754E41888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" y="1369"/>
              <a:ext cx="306" cy="30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E3FFA817-B37D-4385-AC90-BD1E3B00F6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" y="1376"/>
              <a:ext cx="2150" cy="1"/>
            </a:xfrm>
            <a:custGeom>
              <a:avLst/>
              <a:gdLst>
                <a:gd name="T0" fmla="*/ 0 w 2150"/>
                <a:gd name="T1" fmla="*/ 0 h 1"/>
                <a:gd name="T2" fmla="*/ 2150 w 2150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50" h="1">
                  <a:moveTo>
                    <a:pt x="0" y="0"/>
                  </a:moveTo>
                  <a:lnTo>
                    <a:pt x="215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6" name="Oval 7">
              <a:extLst>
                <a:ext uri="{FF2B5EF4-FFF2-40B4-BE49-F238E27FC236}">
                  <a16:creationId xmlns:a16="http://schemas.microsoft.com/office/drawing/2014/main" xmlns="" id="{D6EECCCB-DD4E-42A1-83DD-E71ADBD42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24" y="615"/>
              <a:ext cx="231" cy="21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ECA64386-965D-46AA-8EF7-3EEC16A67B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6" y="826"/>
              <a:ext cx="1" cy="1140"/>
            </a:xfrm>
            <a:custGeom>
              <a:avLst/>
              <a:gdLst>
                <a:gd name="T0" fmla="*/ 1 w 1"/>
                <a:gd name="T1" fmla="*/ 0 h 1140"/>
                <a:gd name="T2" fmla="*/ 0 w 1"/>
                <a:gd name="T3" fmla="*/ 1140 h 114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140">
                  <a:moveTo>
                    <a:pt x="1" y="0"/>
                  </a:moveTo>
                  <a:lnTo>
                    <a:pt x="0" y="11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8" name="Freeform 20">
              <a:extLst>
                <a:ext uri="{FF2B5EF4-FFF2-40B4-BE49-F238E27FC236}">
                  <a16:creationId xmlns:a16="http://schemas.microsoft.com/office/drawing/2014/main" xmlns="" id="{E0B50481-5AB7-40BC-B795-DFEE5736E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4" y="250"/>
              <a:ext cx="3" cy="366"/>
            </a:xfrm>
            <a:custGeom>
              <a:avLst/>
              <a:gdLst>
                <a:gd name="T0" fmla="*/ 3 w 3"/>
                <a:gd name="T1" fmla="*/ 366 h 366"/>
                <a:gd name="T2" fmla="*/ 0 w 3"/>
                <a:gd name="T3" fmla="*/ 0 h 36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366">
                  <a:moveTo>
                    <a:pt x="3" y="366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xmlns="" id="{CDF43794-14A8-4A82-925B-ACC63D7B34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57" y="0"/>
              <a:ext cx="1" cy="1376"/>
            </a:xfrm>
            <a:custGeom>
              <a:avLst/>
              <a:gdLst>
                <a:gd name="T0" fmla="*/ 0 w 1"/>
                <a:gd name="T1" fmla="*/ 1376 h 1376"/>
                <a:gd name="T2" fmla="*/ 1 w 1"/>
                <a:gd name="T3" fmla="*/ 0 h 1376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376">
                  <a:moveTo>
                    <a:pt x="0" y="1376"/>
                  </a:moveTo>
                  <a:lnTo>
                    <a:pt x="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4A44A0ED-DC4A-4A16-BF66-1A68A4DA27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" y="0"/>
              <a:ext cx="525" cy="1"/>
            </a:xfrm>
            <a:custGeom>
              <a:avLst/>
              <a:gdLst>
                <a:gd name="T0" fmla="*/ 525 w 450"/>
                <a:gd name="T1" fmla="*/ 0 h 1"/>
                <a:gd name="T2" fmla="*/ 0 w 450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0" h="1">
                  <a:moveTo>
                    <a:pt x="450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2" name="Oval 12">
              <a:extLst>
                <a:ext uri="{FF2B5EF4-FFF2-40B4-BE49-F238E27FC236}">
                  <a16:creationId xmlns:a16="http://schemas.microsoft.com/office/drawing/2014/main" xmlns="" id="{50B809A2-23F2-4D07-BDCA-95CA2C604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" y="510"/>
              <a:ext cx="231" cy="21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1DF9A6F7-9B36-41D4-B52C-D7A5B11DE55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" y="0"/>
              <a:ext cx="1" cy="289"/>
            </a:xfrm>
            <a:custGeom>
              <a:avLst/>
              <a:gdLst>
                <a:gd name="T0" fmla="*/ 0 w 1"/>
                <a:gd name="T1" fmla="*/ 0 h 345"/>
                <a:gd name="T2" fmla="*/ 0 w 1"/>
                <a:gd name="T3" fmla="*/ 289 h 34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345">
                  <a:moveTo>
                    <a:pt x="0" y="0"/>
                  </a:moveTo>
                  <a:lnTo>
                    <a:pt x="0" y="34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67043A83-58F2-493A-AC98-A712B6D9890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" y="630"/>
              <a:ext cx="438" cy="1"/>
            </a:xfrm>
            <a:custGeom>
              <a:avLst/>
              <a:gdLst>
                <a:gd name="T0" fmla="*/ 0 w 375"/>
                <a:gd name="T1" fmla="*/ 0 h 1"/>
                <a:gd name="T2" fmla="*/ 438 w 375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75" h="1">
                  <a:moveTo>
                    <a:pt x="0" y="0"/>
                  </a:moveTo>
                  <a:lnTo>
                    <a:pt x="37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33E2A319-40A2-44CB-A302-1A8F76AD5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" y="630"/>
              <a:ext cx="1" cy="630"/>
            </a:xfrm>
            <a:custGeom>
              <a:avLst/>
              <a:gdLst>
                <a:gd name="T0" fmla="*/ 0 w 1"/>
                <a:gd name="T1" fmla="*/ 0 h 585"/>
                <a:gd name="T2" fmla="*/ 0 w 1"/>
                <a:gd name="T3" fmla="*/ 630 h 58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585">
                  <a:moveTo>
                    <a:pt x="0" y="0"/>
                  </a:moveTo>
                  <a:lnTo>
                    <a:pt x="0" y="58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89495F73-B5AA-447D-A3A9-F3F58B240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" y="248"/>
              <a:ext cx="264" cy="368"/>
            </a:xfrm>
            <a:custGeom>
              <a:avLst/>
              <a:gdLst>
                <a:gd name="T0" fmla="*/ 0 w 264"/>
                <a:gd name="T1" fmla="*/ 368 h 368"/>
                <a:gd name="T2" fmla="*/ 252 w 264"/>
                <a:gd name="T3" fmla="*/ 0 h 368"/>
                <a:gd name="T4" fmla="*/ 264 w 264"/>
                <a:gd name="T5" fmla="*/ 22 h 3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64" h="368">
                  <a:moveTo>
                    <a:pt x="0" y="368"/>
                  </a:moveTo>
                  <a:lnTo>
                    <a:pt x="252" y="0"/>
                  </a:lnTo>
                  <a:lnTo>
                    <a:pt x="264" y="2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7F604C1D-8BAD-468C-BD54-546A5F172C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7" y="0"/>
              <a:ext cx="210" cy="291"/>
            </a:xfrm>
            <a:custGeom>
              <a:avLst/>
              <a:gdLst>
                <a:gd name="T0" fmla="*/ 0 w 180"/>
                <a:gd name="T1" fmla="*/ 291 h 270"/>
                <a:gd name="T2" fmla="*/ 210 w 180"/>
                <a:gd name="T3" fmla="*/ 0 h 27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80" h="270">
                  <a:moveTo>
                    <a:pt x="0" y="270"/>
                  </a:moveTo>
                  <a:lnTo>
                    <a:pt x="18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8" name="Line 18">
              <a:extLst>
                <a:ext uri="{FF2B5EF4-FFF2-40B4-BE49-F238E27FC236}">
                  <a16:creationId xmlns:a16="http://schemas.microsoft.com/office/drawing/2014/main" xmlns="" id="{5D816846-22F6-4C5B-B70A-468DF3854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2" y="898"/>
              <a:ext cx="43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9" name="Text Box 19">
              <a:extLst>
                <a:ext uri="{FF2B5EF4-FFF2-40B4-BE49-F238E27FC236}">
                  <a16:creationId xmlns:a16="http://schemas.microsoft.com/office/drawing/2014/main" xmlns="" id="{1130BE32-A334-46A2-9778-B9AC0C07B2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5" y="317"/>
              <a:ext cx="218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ru-RU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и</a:t>
              </a:r>
              <a:endParaRPr kumimoji="0" lang="ru-RU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Text Box 9">
              <a:extLst>
                <a:ext uri="{FF2B5EF4-FFF2-40B4-BE49-F238E27FC236}">
                  <a16:creationId xmlns:a16="http://schemas.microsoft.com/office/drawing/2014/main" xmlns="" id="{ABE8F4D9-649F-4CA2-A410-3D033612B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8" y="1033"/>
              <a:ext cx="262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Text Box 21">
              <a:extLst>
                <a:ext uri="{FF2B5EF4-FFF2-40B4-BE49-F238E27FC236}">
                  <a16:creationId xmlns:a16="http://schemas.microsoft.com/office/drawing/2014/main" xmlns="" id="{EFDFDC19-B615-447D-9972-265BD9C9A9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1" y="313"/>
              <a:ext cx="265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</a:t>
              </a:r>
              <a:endParaRPr kumimoji="0" lang="en-US" altLang="kk-KZ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                </a:t>
              </a:r>
              <a:endParaRPr kumimoji="0" lang="en-US" altLang="kk-KZ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 </a:t>
              </a: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Text Box 22">
              <a:extLst>
                <a:ext uri="{FF2B5EF4-FFF2-40B4-BE49-F238E27FC236}">
                  <a16:creationId xmlns:a16="http://schemas.microsoft.com/office/drawing/2014/main" xmlns="" id="{A59118CC-31DC-4B4F-9409-BB426D518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6" y="329"/>
              <a:ext cx="264" cy="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</a:t>
              </a:r>
              <a:endParaRPr kumimoji="0" lang="en-US" altLang="kk-K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                </a:t>
              </a:r>
              <a:endParaRPr kumimoji="0" lang="en-US" altLang="kk-KZ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</a:t>
              </a:r>
              <a:endParaRPr kumimoji="0" lang="en-US" altLang="kk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23">
              <a:extLst>
                <a:ext uri="{FF2B5EF4-FFF2-40B4-BE49-F238E27FC236}">
                  <a16:creationId xmlns:a16="http://schemas.microsoft.com/office/drawing/2014/main" xmlns="" id="{5A796BBB-E977-44A6-AF21-80F2953DA6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7" y="1800"/>
              <a:ext cx="263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Text Box 24">
              <a:extLst>
                <a:ext uri="{FF2B5EF4-FFF2-40B4-BE49-F238E27FC236}">
                  <a16:creationId xmlns:a16="http://schemas.microsoft.com/office/drawing/2014/main" xmlns="" id="{59229DF4-4CA8-453E-8A5E-E857C8CE8B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56" y="510"/>
              <a:ext cx="262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</a:t>
              </a:r>
              <a:r>
                <a:rPr kumimoji="0" lang="en-US" altLang="kk-KZ" sz="8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0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4">
              <a:extLst>
                <a:ext uri="{FF2B5EF4-FFF2-40B4-BE49-F238E27FC236}">
                  <a16:creationId xmlns:a16="http://schemas.microsoft.com/office/drawing/2014/main" xmlns="" id="{E77DBD18-7A0C-41AC-8C66-759297DCF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5" y="215"/>
              <a:ext cx="152" cy="36"/>
            </a:xfrm>
            <a:custGeom>
              <a:avLst/>
              <a:gdLst>
                <a:gd name="T0" fmla="*/ 0 w 130"/>
                <a:gd name="T1" fmla="*/ 0 h 33"/>
                <a:gd name="T2" fmla="*/ 82 w 130"/>
                <a:gd name="T3" fmla="*/ 33 h 33"/>
                <a:gd name="T4" fmla="*/ 152 w 130"/>
                <a:gd name="T5" fmla="*/ 22 h 3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30" h="33">
                  <a:moveTo>
                    <a:pt x="0" y="0"/>
                  </a:moveTo>
                  <a:cubicBezTo>
                    <a:pt x="12" y="5"/>
                    <a:pt x="48" y="27"/>
                    <a:pt x="70" y="30"/>
                  </a:cubicBezTo>
                  <a:cubicBezTo>
                    <a:pt x="92" y="33"/>
                    <a:pt x="118" y="22"/>
                    <a:pt x="130" y="2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36" name="Text Box 26">
              <a:extLst>
                <a:ext uri="{FF2B5EF4-FFF2-40B4-BE49-F238E27FC236}">
                  <a16:creationId xmlns:a16="http://schemas.microsoft.com/office/drawing/2014/main" xmlns="" id="{75DF3FB4-77EB-4E24-B080-9E5268377D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6" y="210"/>
              <a:ext cx="170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8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sym typeface="Symbol" panose="05050102010706020507" pitchFamily="18" charset="2"/>
                </a:rPr>
                <a:t>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8119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5.6. Неинерциальные системы отсчета. Силы инер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70" y="1993636"/>
            <a:ext cx="4821716" cy="341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15075" y="5406761"/>
            <a:ext cx="95250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school10-mgn.ru</a:t>
            </a:r>
          </a:p>
        </p:txBody>
      </p:sp>
    </p:spTree>
    <p:extLst>
      <p:ext uri="{BB962C8B-B14F-4D97-AF65-F5344CB8AC3E}">
        <p14:creationId xmlns:p14="http://schemas.microsoft.com/office/powerpoint/2010/main" val="166276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320">
            <a:extLst>
              <a:ext uri="{FF2B5EF4-FFF2-40B4-BE49-F238E27FC236}">
                <a16:creationId xmlns:a16="http://schemas.microsoft.com/office/drawing/2014/main" xmlns="" id="{79771E8D-7321-4ABD-828E-C79C9D79B174}"/>
              </a:ext>
            </a:extLst>
          </p:cNvPr>
          <p:cNvGrpSpPr>
            <a:grpSpLocks/>
          </p:cNvGrpSpPr>
          <p:nvPr/>
        </p:nvGrpSpPr>
        <p:grpSpPr bwMode="auto">
          <a:xfrm>
            <a:off x="946311" y="955027"/>
            <a:ext cx="3131970" cy="2094413"/>
            <a:chOff x="0" y="0"/>
            <a:chExt cx="2640" cy="1676"/>
          </a:xfrm>
        </p:grpSpPr>
        <p:sp>
          <p:nvSpPr>
            <p:cNvPr id="6" name="Freeform 29">
              <a:extLst>
                <a:ext uri="{FF2B5EF4-FFF2-40B4-BE49-F238E27FC236}">
                  <a16:creationId xmlns:a16="http://schemas.microsoft.com/office/drawing/2014/main" xmlns="" id="{3DEDDBF4-E0E5-4C51-8885-E3E104441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674"/>
              <a:ext cx="2640" cy="2"/>
            </a:xfrm>
            <a:custGeom>
              <a:avLst/>
              <a:gdLst>
                <a:gd name="T0" fmla="*/ 0 w 2079"/>
                <a:gd name="T1" fmla="*/ 2 h 1"/>
                <a:gd name="T2" fmla="*/ 2640 w 2079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079" h="1">
                  <a:moveTo>
                    <a:pt x="0" y="1"/>
                  </a:moveTo>
                  <a:lnTo>
                    <a:pt x="207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7" name="Oval 30">
              <a:extLst>
                <a:ext uri="{FF2B5EF4-FFF2-40B4-BE49-F238E27FC236}">
                  <a16:creationId xmlns:a16="http://schemas.microsoft.com/office/drawing/2014/main" xmlns="" id="{D613117C-378F-42B7-90A6-A3FA1572E6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3" y="1369"/>
              <a:ext cx="306" cy="30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8" name="Oval 31">
              <a:extLst>
                <a:ext uri="{FF2B5EF4-FFF2-40B4-BE49-F238E27FC236}">
                  <a16:creationId xmlns:a16="http://schemas.microsoft.com/office/drawing/2014/main" xmlns="" id="{4BE555A8-9AEA-4785-ADA9-6CD4193E33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3" y="1369"/>
              <a:ext cx="306" cy="30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9" name="Freeform 15">
              <a:extLst>
                <a:ext uri="{FF2B5EF4-FFF2-40B4-BE49-F238E27FC236}">
                  <a16:creationId xmlns:a16="http://schemas.microsoft.com/office/drawing/2014/main" xmlns="" id="{5E02A770-12B2-498D-8E8B-DF04F001B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" y="1352"/>
              <a:ext cx="1900" cy="10"/>
            </a:xfrm>
            <a:custGeom>
              <a:avLst/>
              <a:gdLst>
                <a:gd name="T0" fmla="*/ 0 w 1900"/>
                <a:gd name="T1" fmla="*/ 10 h 10"/>
                <a:gd name="T2" fmla="*/ 1900 w 1900"/>
                <a:gd name="T3" fmla="*/ 0 h 1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900" h="10">
                  <a:moveTo>
                    <a:pt x="0" y="10"/>
                  </a:moveTo>
                  <a:lnTo>
                    <a:pt x="190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0" name="Oval 33">
              <a:extLst>
                <a:ext uri="{FF2B5EF4-FFF2-40B4-BE49-F238E27FC236}">
                  <a16:creationId xmlns:a16="http://schemas.microsoft.com/office/drawing/2014/main" xmlns="" id="{84B9E1A8-1E06-4B33-B42E-02895A3AD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5" y="616"/>
              <a:ext cx="215" cy="21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1" name="Freeform 34">
              <a:extLst>
                <a:ext uri="{FF2B5EF4-FFF2-40B4-BE49-F238E27FC236}">
                  <a16:creationId xmlns:a16="http://schemas.microsoft.com/office/drawing/2014/main" xmlns="" id="{88D5A8F0-F7F4-4A6B-9A30-B805FFCCB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1" y="0"/>
              <a:ext cx="2" cy="1342"/>
            </a:xfrm>
            <a:custGeom>
              <a:avLst/>
              <a:gdLst>
                <a:gd name="T0" fmla="*/ 2 w 2"/>
                <a:gd name="T1" fmla="*/ 1342 h 1342"/>
                <a:gd name="T2" fmla="*/ 0 w 2"/>
                <a:gd name="T3" fmla="*/ 0 h 134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" h="1342">
                  <a:moveTo>
                    <a:pt x="2" y="1342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2" name="Freeform 35">
              <a:extLst>
                <a:ext uri="{FF2B5EF4-FFF2-40B4-BE49-F238E27FC236}">
                  <a16:creationId xmlns:a16="http://schemas.microsoft.com/office/drawing/2014/main" xmlns="" id="{57018152-BCAC-4EFF-A592-32177B379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0" y="0"/>
              <a:ext cx="571" cy="1"/>
            </a:xfrm>
            <a:custGeom>
              <a:avLst/>
              <a:gdLst>
                <a:gd name="T0" fmla="*/ 571 w 450"/>
                <a:gd name="T1" fmla="*/ 0 h 1"/>
                <a:gd name="T2" fmla="*/ 0 w 450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0" h="1">
                  <a:moveTo>
                    <a:pt x="450" y="0"/>
                  </a:move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3" name="Oval 36">
              <a:extLst>
                <a:ext uri="{FF2B5EF4-FFF2-40B4-BE49-F238E27FC236}">
                  <a16:creationId xmlns:a16="http://schemas.microsoft.com/office/drawing/2014/main" xmlns="" id="{878CA1B1-09A5-43E9-9036-844F1F3B5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" y="520"/>
              <a:ext cx="215" cy="214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xmlns="" id="{10467315-1E1D-479F-9F58-0276E37AA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0" y="0"/>
              <a:ext cx="3" cy="612"/>
            </a:xfrm>
            <a:custGeom>
              <a:avLst/>
              <a:gdLst>
                <a:gd name="T0" fmla="*/ 0 w 3"/>
                <a:gd name="T1" fmla="*/ 0 h 612"/>
                <a:gd name="T2" fmla="*/ 3 w 3"/>
                <a:gd name="T3" fmla="*/ 612 h 6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612">
                  <a:moveTo>
                    <a:pt x="0" y="0"/>
                  </a:moveTo>
                  <a:lnTo>
                    <a:pt x="3" y="6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xmlns="" id="{D2C762C5-2E92-417B-8CB8-24119817C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" y="630"/>
              <a:ext cx="1" cy="630"/>
            </a:xfrm>
            <a:custGeom>
              <a:avLst/>
              <a:gdLst>
                <a:gd name="T0" fmla="*/ 0 w 1"/>
                <a:gd name="T1" fmla="*/ 0 h 585"/>
                <a:gd name="T2" fmla="*/ 0 w 1"/>
                <a:gd name="T3" fmla="*/ 630 h 58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585">
                  <a:moveTo>
                    <a:pt x="0" y="0"/>
                  </a:moveTo>
                  <a:lnTo>
                    <a:pt x="0" y="585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xmlns="" id="{CC6963C1-820D-45C2-B1C8-A996A102E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853" y="262"/>
              <a:ext cx="287" cy="370"/>
            </a:xfrm>
            <a:custGeom>
              <a:avLst/>
              <a:gdLst>
                <a:gd name="T0" fmla="*/ 0 w 287"/>
                <a:gd name="T1" fmla="*/ 370 h 370"/>
                <a:gd name="T2" fmla="*/ 280 w 287"/>
                <a:gd name="T3" fmla="*/ 0 h 370"/>
                <a:gd name="T4" fmla="*/ 287 w 287"/>
                <a:gd name="T5" fmla="*/ 8 h 3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7" h="370">
                  <a:moveTo>
                    <a:pt x="0" y="370"/>
                  </a:moveTo>
                  <a:lnTo>
                    <a:pt x="280" y="0"/>
                  </a:lnTo>
                  <a:lnTo>
                    <a:pt x="287" y="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9FF0C5D4-C6FE-4267-89CF-DDDA8D67D78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3" y="2"/>
              <a:ext cx="210" cy="270"/>
            </a:xfrm>
            <a:custGeom>
              <a:avLst/>
              <a:gdLst>
                <a:gd name="T0" fmla="*/ 0 w 210"/>
                <a:gd name="T1" fmla="*/ 270 h 270"/>
                <a:gd name="T2" fmla="*/ 210 w 210"/>
                <a:gd name="T3" fmla="*/ 0 h 27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210" h="270">
                  <a:moveTo>
                    <a:pt x="0" y="270"/>
                  </a:moveTo>
                  <a:lnTo>
                    <a:pt x="21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8" name="Line 41">
              <a:extLst>
                <a:ext uri="{FF2B5EF4-FFF2-40B4-BE49-F238E27FC236}">
                  <a16:creationId xmlns:a16="http://schemas.microsoft.com/office/drawing/2014/main" xmlns="" id="{DA52B559-ADA8-450E-8E6F-7D1B96497B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5" y="898"/>
              <a:ext cx="4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19" name="Text Box 42">
              <a:extLst>
                <a:ext uri="{FF2B5EF4-FFF2-40B4-BE49-F238E27FC236}">
                  <a16:creationId xmlns:a16="http://schemas.microsoft.com/office/drawing/2014/main" xmlns="" id="{32C4CDCF-857A-43FB-A021-0C27D1A4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8" y="1092"/>
              <a:ext cx="285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Text Box 4">
              <a:extLst>
                <a:ext uri="{FF2B5EF4-FFF2-40B4-BE49-F238E27FC236}">
                  <a16:creationId xmlns:a16="http://schemas.microsoft.com/office/drawing/2014/main" xmlns="" id="{DF3CC4BA-2D81-42D2-A5C1-444FF77DCE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" y="123"/>
              <a:ext cx="288" cy="2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</a:t>
              </a:r>
              <a:r>
                <a:rPr kumimoji="0" lang="en-US" altLang="kk-KZ" sz="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             </a:t>
              </a:r>
              <a:endParaRPr kumimoji="0" lang="en-US" altLang="kk-KZ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2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   </a:t>
              </a:r>
              <a:r>
                <a:rPr kumimoji="0" lang="en-US" altLang="kk-KZ" sz="10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F</a:t>
              </a:r>
              <a:r>
                <a:rPr kumimoji="0" lang="en-US" altLang="kk-KZ" sz="10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p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3">
              <a:extLst>
                <a:ext uri="{FF2B5EF4-FFF2-40B4-BE49-F238E27FC236}">
                  <a16:creationId xmlns:a16="http://schemas.microsoft.com/office/drawing/2014/main" xmlns="" id="{0F85FD2C-788A-402A-86B3-4F2EBBB32E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4" y="656"/>
              <a:ext cx="186" cy="1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000" b="1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a</a:t>
              </a:r>
              <a:r>
                <a:rPr kumimoji="0" lang="en-US" altLang="kk-KZ" sz="800" b="0" i="1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0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24" name="Объект 23">
            <a:extLst>
              <a:ext uri="{FF2B5EF4-FFF2-40B4-BE49-F238E27FC236}">
                <a16:creationId xmlns:a16="http://schemas.microsoft.com/office/drawing/2014/main" xmlns="" id="{63C5769C-A9DF-4C4B-900B-8876B084D3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333260"/>
              </p:ext>
            </p:extLst>
          </p:nvPr>
        </p:nvGraphicFramePr>
        <p:xfrm>
          <a:off x="1300855" y="4651741"/>
          <a:ext cx="1665287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3" imgW="901440" imgH="241200" progId="Equation.DSMT4">
                  <p:embed/>
                </p:oleObj>
              </mc:Choice>
              <mc:Fallback>
                <p:oleObj name="Equation" r:id="rId3" imgW="901440" imgH="241200" progId="Equation.DSMT4">
                  <p:embed/>
                  <p:pic>
                    <p:nvPicPr>
                      <p:cNvPr id="24" name="Объект 23">
                        <a:extLst>
                          <a:ext uri="{FF2B5EF4-FFF2-40B4-BE49-F238E27FC236}">
                            <a16:creationId xmlns:a16="http://schemas.microsoft.com/office/drawing/2014/main" xmlns="" id="{63C5769C-A9DF-4C4B-900B-8876B084D3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0855" y="4651741"/>
                        <a:ext cx="1665287" cy="436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6" name="Группа 1">
            <a:extLst>
              <a:ext uri="{FF2B5EF4-FFF2-40B4-BE49-F238E27FC236}">
                <a16:creationId xmlns:a16="http://schemas.microsoft.com/office/drawing/2014/main" xmlns="" id="{B36F7EAE-1113-4ABD-B30F-A2F68396018F}"/>
              </a:ext>
            </a:extLst>
          </p:cNvPr>
          <p:cNvGrpSpPr>
            <a:grpSpLocks/>
          </p:cNvGrpSpPr>
          <p:nvPr/>
        </p:nvGrpSpPr>
        <p:grpSpPr bwMode="auto">
          <a:xfrm>
            <a:off x="7180969" y="1004249"/>
            <a:ext cx="1465404" cy="2263392"/>
            <a:chOff x="0" y="0"/>
            <a:chExt cx="1378" cy="2223"/>
          </a:xfrm>
        </p:grpSpPr>
        <p:sp>
          <p:nvSpPr>
            <p:cNvPr id="27" name="Rectangle 47">
              <a:extLst>
                <a:ext uri="{FF2B5EF4-FFF2-40B4-BE49-F238E27FC236}">
                  <a16:creationId xmlns:a16="http://schemas.microsoft.com/office/drawing/2014/main" xmlns="" id="{E97CC189-B53E-413C-B40D-915CC1BD3A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20"/>
              <a:ext cx="1247" cy="10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8" name="Oval 48">
              <a:extLst>
                <a:ext uri="{FF2B5EF4-FFF2-40B4-BE49-F238E27FC236}">
                  <a16:creationId xmlns:a16="http://schemas.microsoft.com/office/drawing/2014/main" xmlns="" id="{E86411DC-708A-4B6F-9EC1-FF5AC5E9B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9" y="1246"/>
              <a:ext cx="227" cy="22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29" name="Freeform 49">
              <a:extLst>
                <a:ext uri="{FF2B5EF4-FFF2-40B4-BE49-F238E27FC236}">
                  <a16:creationId xmlns:a16="http://schemas.microsoft.com/office/drawing/2014/main" xmlns="" id="{A3458A4A-AC00-4E1D-8B35-FFD821E5B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" y="1476"/>
              <a:ext cx="3" cy="712"/>
            </a:xfrm>
            <a:custGeom>
              <a:avLst/>
              <a:gdLst>
                <a:gd name="T0" fmla="*/ 0 w 3"/>
                <a:gd name="T1" fmla="*/ 0 h 712"/>
                <a:gd name="T2" fmla="*/ 3 w 3"/>
                <a:gd name="T3" fmla="*/ 712 h 712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712">
                  <a:moveTo>
                    <a:pt x="0" y="0"/>
                  </a:moveTo>
                  <a:lnTo>
                    <a:pt x="3" y="71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xmlns="" id="{A8C6FA48-9B58-4FDE-A858-09EC6856E2B1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" y="96"/>
              <a:ext cx="1" cy="540"/>
            </a:xfrm>
            <a:custGeom>
              <a:avLst/>
              <a:gdLst>
                <a:gd name="T0" fmla="*/ 0 w 1"/>
                <a:gd name="T1" fmla="*/ 0 h 540"/>
                <a:gd name="T2" fmla="*/ 0 w 1"/>
                <a:gd name="T3" fmla="*/ 540 h 540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540">
                  <a:moveTo>
                    <a:pt x="0" y="0"/>
                  </a:moveTo>
                  <a:lnTo>
                    <a:pt x="0" y="5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 type="non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  <p:sp>
          <p:nvSpPr>
            <p:cNvPr id="31" name="Text Box 6">
              <a:extLst>
                <a:ext uri="{FF2B5EF4-FFF2-40B4-BE49-F238E27FC236}">
                  <a16:creationId xmlns:a16="http://schemas.microsoft.com/office/drawing/2014/main" xmlns="" id="{1402E13C-7F44-44D9-8D60-2803DB1023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0"/>
              <a:ext cx="249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r>
                <a:rPr lang="en-US" dirty="0"/>
                <a:t>g</a:t>
              </a:r>
              <a:endParaRPr lang="kk-KZ" dirty="0"/>
            </a:p>
          </p:txBody>
        </p:sp>
        <p:sp>
          <p:nvSpPr>
            <p:cNvPr id="32" name="Text Box 5">
              <a:extLst>
                <a:ext uri="{FF2B5EF4-FFF2-40B4-BE49-F238E27FC236}">
                  <a16:creationId xmlns:a16="http://schemas.microsoft.com/office/drawing/2014/main" xmlns="" id="{7C6B7E9E-5045-4A2C-9CD3-AD2C2DBF0E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1950"/>
              <a:ext cx="630" cy="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-</a:t>
              </a:r>
              <a:r>
                <a:rPr kumimoji="0" lang="en-US" altLang="kk-KZ" sz="1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m</a:t>
              </a:r>
              <a:r>
                <a:rPr kumimoji="0" lang="en-US" altLang="kk-KZ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g</a:t>
              </a:r>
              <a:endParaRPr kumimoji="0" lang="en-US" altLang="kk-K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ext Box 4">
              <a:extLst>
                <a:ext uri="{FF2B5EF4-FFF2-40B4-BE49-F238E27FC236}">
                  <a16:creationId xmlns:a16="http://schemas.microsoft.com/office/drawing/2014/main" xmlns="" id="{9B590761-2316-4AA1-B277-EC30789FE8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8" y="1220"/>
              <a:ext cx="227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kk-KZ" sz="12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</a:rPr>
                <a:t>m</a:t>
              </a:r>
              <a:endParaRPr kumimoji="0" lang="en-US" altLang="kk-K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2">
              <a:extLst>
                <a:ext uri="{FF2B5EF4-FFF2-40B4-BE49-F238E27FC236}">
                  <a16:creationId xmlns:a16="http://schemas.microsoft.com/office/drawing/2014/main" xmlns="" id="{61DBABAB-8735-4695-8570-57BEED612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" y="626"/>
              <a:ext cx="106" cy="620"/>
            </a:xfrm>
            <a:custGeom>
              <a:avLst/>
              <a:gdLst>
                <a:gd name="T0" fmla="*/ 66 w 106"/>
                <a:gd name="T1" fmla="*/ 0 h 620"/>
                <a:gd name="T2" fmla="*/ 4 w 106"/>
                <a:gd name="T3" fmla="*/ 75 h 620"/>
                <a:gd name="T4" fmla="*/ 88 w 106"/>
                <a:gd name="T5" fmla="*/ 158 h 620"/>
                <a:gd name="T6" fmla="*/ 84 w 106"/>
                <a:gd name="T7" fmla="*/ 85 h 620"/>
                <a:gd name="T8" fmla="*/ 10 w 106"/>
                <a:gd name="T9" fmla="*/ 193 h 620"/>
                <a:gd name="T10" fmla="*/ 83 w 106"/>
                <a:gd name="T11" fmla="*/ 291 h 620"/>
                <a:gd name="T12" fmla="*/ 84 w 106"/>
                <a:gd name="T13" fmla="*/ 210 h 620"/>
                <a:gd name="T14" fmla="*/ 10 w 106"/>
                <a:gd name="T15" fmla="*/ 318 h 620"/>
                <a:gd name="T16" fmla="*/ 94 w 106"/>
                <a:gd name="T17" fmla="*/ 409 h 620"/>
                <a:gd name="T18" fmla="*/ 84 w 106"/>
                <a:gd name="T19" fmla="*/ 335 h 620"/>
                <a:gd name="T20" fmla="*/ 15 w 106"/>
                <a:gd name="T21" fmla="*/ 443 h 620"/>
                <a:gd name="T22" fmla="*/ 88 w 106"/>
                <a:gd name="T23" fmla="*/ 527 h 620"/>
                <a:gd name="T24" fmla="*/ 84 w 106"/>
                <a:gd name="T25" fmla="*/ 460 h 620"/>
                <a:gd name="T26" fmla="*/ 15 w 106"/>
                <a:gd name="T27" fmla="*/ 569 h 620"/>
                <a:gd name="T28" fmla="*/ 76 w 106"/>
                <a:gd name="T29" fmla="*/ 620 h 6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6" h="620">
                  <a:moveTo>
                    <a:pt x="66" y="0"/>
                  </a:moveTo>
                  <a:cubicBezTo>
                    <a:pt x="56" y="12"/>
                    <a:pt x="0" y="49"/>
                    <a:pt x="4" y="75"/>
                  </a:cubicBezTo>
                  <a:cubicBezTo>
                    <a:pt x="8" y="101"/>
                    <a:pt x="75" y="157"/>
                    <a:pt x="88" y="158"/>
                  </a:cubicBezTo>
                  <a:cubicBezTo>
                    <a:pt x="102" y="160"/>
                    <a:pt x="97" y="79"/>
                    <a:pt x="84" y="85"/>
                  </a:cubicBezTo>
                  <a:cubicBezTo>
                    <a:pt x="71" y="90"/>
                    <a:pt x="10" y="159"/>
                    <a:pt x="10" y="193"/>
                  </a:cubicBezTo>
                  <a:cubicBezTo>
                    <a:pt x="10" y="227"/>
                    <a:pt x="70" y="288"/>
                    <a:pt x="83" y="291"/>
                  </a:cubicBezTo>
                  <a:cubicBezTo>
                    <a:pt x="95" y="293"/>
                    <a:pt x="96" y="205"/>
                    <a:pt x="84" y="210"/>
                  </a:cubicBezTo>
                  <a:cubicBezTo>
                    <a:pt x="72" y="215"/>
                    <a:pt x="8" y="285"/>
                    <a:pt x="10" y="318"/>
                  </a:cubicBezTo>
                  <a:cubicBezTo>
                    <a:pt x="11" y="352"/>
                    <a:pt x="81" y="406"/>
                    <a:pt x="94" y="409"/>
                  </a:cubicBezTo>
                  <a:cubicBezTo>
                    <a:pt x="106" y="412"/>
                    <a:pt x="97" y="329"/>
                    <a:pt x="84" y="335"/>
                  </a:cubicBezTo>
                  <a:cubicBezTo>
                    <a:pt x="71" y="341"/>
                    <a:pt x="15" y="412"/>
                    <a:pt x="15" y="443"/>
                  </a:cubicBezTo>
                  <a:cubicBezTo>
                    <a:pt x="16" y="475"/>
                    <a:pt x="77" y="524"/>
                    <a:pt x="88" y="527"/>
                  </a:cubicBezTo>
                  <a:cubicBezTo>
                    <a:pt x="99" y="530"/>
                    <a:pt x="96" y="453"/>
                    <a:pt x="84" y="460"/>
                  </a:cubicBezTo>
                  <a:cubicBezTo>
                    <a:pt x="72" y="467"/>
                    <a:pt x="16" y="542"/>
                    <a:pt x="15" y="569"/>
                  </a:cubicBezTo>
                  <a:cubicBezTo>
                    <a:pt x="14" y="596"/>
                    <a:pt x="63" y="610"/>
                    <a:pt x="76" y="62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k-KZ"/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F1E27D91-BD62-46E9-88B7-3E06E70E1D8D}"/>
              </a:ext>
            </a:extLst>
          </p:cNvPr>
          <p:cNvSpPr txBox="1"/>
          <p:nvPr/>
        </p:nvSpPr>
        <p:spPr>
          <a:xfrm>
            <a:off x="1286811" y="5609255"/>
            <a:ext cx="134291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kk-KZ" sz="1800" i="1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</a:t>
            </a:r>
            <a:r>
              <a:rPr lang="kk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-</a:t>
            </a:r>
            <a:r>
              <a:rPr lang="kk-K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</a:t>
            </a:r>
            <a:endParaRPr lang="kk-KZ" dirty="0"/>
          </a:p>
        </p:txBody>
      </p:sp>
      <p:sp>
        <p:nvSpPr>
          <p:cNvPr id="40" name="Прямоугольник: скругленные углы 39">
            <a:extLst>
              <a:ext uri="{FF2B5EF4-FFF2-40B4-BE49-F238E27FC236}">
                <a16:creationId xmlns:a16="http://schemas.microsoft.com/office/drawing/2014/main" xmlns="" id="{68CB47A8-BF5A-4FA6-A8D5-B7840F723E82}"/>
              </a:ext>
            </a:extLst>
          </p:cNvPr>
          <p:cNvSpPr/>
          <p:nvPr/>
        </p:nvSpPr>
        <p:spPr>
          <a:xfrm>
            <a:off x="5462563" y="4698181"/>
            <a:ext cx="5112774" cy="7802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31750" algn="just">
              <a:tabLst>
                <a:tab pos="474980" algn="l"/>
              </a:tabLst>
            </a:pPr>
            <a:r>
              <a:rPr lang="kk-KZ" sz="1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Қажетті шарттар орындалғанда, инерция және тартылыс күштері өзара эквивалентті болады.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3CB357E9-A892-4A6C-96A3-046E7B4CFBF5}"/>
              </a:ext>
            </a:extLst>
          </p:cNvPr>
          <p:cNvSpPr txBox="1"/>
          <p:nvPr/>
        </p:nvSpPr>
        <p:spPr>
          <a:xfrm>
            <a:off x="1642270" y="3576792"/>
            <a:ext cx="15621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(11.3-сурет)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69D7C6B3-25BA-4EDC-BA10-EAD199AB9BC9}"/>
              </a:ext>
            </a:extLst>
          </p:cNvPr>
          <p:cNvSpPr txBox="1"/>
          <p:nvPr/>
        </p:nvSpPr>
        <p:spPr>
          <a:xfrm>
            <a:off x="7072977" y="3507958"/>
            <a:ext cx="16303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-сурет)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AA3C02B2-716B-4AA4-B65B-83226174E918}"/>
              </a:ext>
            </a:extLst>
          </p:cNvPr>
          <p:cNvSpPr txBox="1"/>
          <p:nvPr/>
        </p:nvSpPr>
        <p:spPr>
          <a:xfrm>
            <a:off x="3840820" y="4657290"/>
            <a:ext cx="8018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2A4FF05E-4D05-425C-A89B-CAA0E92C4464}"/>
              </a:ext>
            </a:extLst>
          </p:cNvPr>
          <p:cNvSpPr txBox="1"/>
          <p:nvPr/>
        </p:nvSpPr>
        <p:spPr>
          <a:xfrm>
            <a:off x="3796522" y="5566759"/>
            <a:ext cx="9248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(11.</a:t>
            </a: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</a:t>
            </a:r>
            <a:r>
              <a:rPr lang="kk-K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kk-K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11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0" grpId="0" animBg="1"/>
      <p:bldP spid="44" grpId="0"/>
      <p:bldP spid="45" grpId="0"/>
      <p:bldP spid="46" grpId="0"/>
      <p:bldP spid="4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2">
            <a:extLst>
              <a:ext uri="{FF2B5EF4-FFF2-40B4-BE49-F238E27FC236}">
                <a16:creationId xmlns:a16="http://schemas.microsoft.com/office/drawing/2014/main" xmlns="" id="{3A806FF9-3CC1-432F-AA7D-B95AF5FF1411}"/>
              </a:ext>
            </a:extLst>
          </p:cNvPr>
          <p:cNvSpPr txBox="1"/>
          <p:nvPr/>
        </p:nvSpPr>
        <p:spPr>
          <a:xfrm>
            <a:off x="251776" y="957701"/>
            <a:ext cx="11688447" cy="41960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Ақылбаев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Ж.С., Гладков В.Е., Ильина Л.Ф.,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Тұрмұхамбетов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А.Ж. Механика. – Астана: Фолиант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баспасы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2011.- 360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Механика. Основные законы. 12- е изд. – М.: БИНОМ. Лаборатория Знаний, 2014. –309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Иродов И.Е. Задачи по общей физике. 8-е изд. – М.: БИНОМ Лаборатория знаний, 2007. – 431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С.И.,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Асқарова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Ә.С.,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Бөлегенова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С.Ә.,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Төлеуов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Ғ., Кашкаров В.В., Корзун И.Н.,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Исатаев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М.С., Лаврищев О.А.,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Шортанбаева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Ж.Қ.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практикум. Механика. – Алматы: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университеті, 2015. – 218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Матвеев А.Н. Механика и теория относительности.- СПб.:Лань,2009.- 432 с.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Савельев И.В.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Жалпы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 курсы. 1т. Механика.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Молекулалық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физика.- Алматы: 2004. – 508 б.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Спабекова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Р.С. Механика.-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Қарағанды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ЖШС, 2017.– 156 б. 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9FC82E5-3593-420A-A65B-F54B64FBA603}"/>
              </a:ext>
            </a:extLst>
          </p:cNvPr>
          <p:cNvSpPr txBox="1"/>
          <p:nvPr/>
        </p:nvSpPr>
        <p:spPr>
          <a:xfrm>
            <a:off x="2460405" y="442562"/>
            <a:ext cx="693295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Әдебиет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0" u="none" strike="noStrike" baseline="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ресурстар</a:t>
            </a:r>
            <a:r>
              <a:rPr lang="ru-RU" sz="2000" b="1" i="0" u="none" strike="noStrike" baseline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021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3409</TotalTime>
  <Words>399</Words>
  <Application>Microsoft Office PowerPoint</Application>
  <PresentationFormat>Широкоэкранный</PresentationFormat>
  <Paragraphs>63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Equation</vt:lpstr>
      <vt:lpstr>Equation.DSMT4</vt:lpstr>
      <vt:lpstr>ӘЛ-ФАРАБИ АТЫНДАҒЫ ҚАЗАҚ ҰЛТТЫҚ УНИВЕРСИТЕТІ  ФИЗИКА-ТЕХНИКАЛЫҚ ФАКУЛЬТЕТІ ЖЫЛУ ФИЗИКАСЫ ЖӘНЕ ТЕХНИКАЛЫҚ ФИЗИКА КАФЕДРАСЫ</vt:lpstr>
      <vt:lpstr>Санақ жүйелерінің түрлері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ӘЛ-ФАРАБИ АТЫНДАҒЫ  ҚАЗАҚ ҰЛТТЫҚ УНИВЕРСИТЕТІ</dc:title>
  <dc:creator>Алдияров Абдурахман</dc:creator>
  <cp:lastModifiedBy>MUKHTAR</cp:lastModifiedBy>
  <cp:revision>94</cp:revision>
  <dcterms:created xsi:type="dcterms:W3CDTF">2021-03-03T07:56:46Z</dcterms:created>
  <dcterms:modified xsi:type="dcterms:W3CDTF">2025-11-14T09:33:32Z</dcterms:modified>
</cp:coreProperties>
</file>